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6" r:id="rId4"/>
    <p:sldId id="260" r:id="rId5"/>
    <p:sldId id="261" r:id="rId6"/>
    <p:sldId id="264" r:id="rId7"/>
    <p:sldId id="256" r:id="rId8"/>
    <p:sldId id="262" r:id="rId9"/>
    <p:sldId id="273" r:id="rId10"/>
    <p:sldId id="265" r:id="rId11"/>
    <p:sldId id="267" r:id="rId12"/>
    <p:sldId id="268" r:id="rId13"/>
    <p:sldId id="269" r:id="rId14"/>
    <p:sldId id="272" r:id="rId15"/>
    <p:sldId id="274" r:id="rId16"/>
    <p:sldId id="278" r:id="rId17"/>
    <p:sldId id="279" r:id="rId18"/>
    <p:sldId id="280" r:id="rId19"/>
    <p:sldId id="281" r:id="rId20"/>
    <p:sldId id="282" r:id="rId2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786" y="28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11.04.2025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11.04.2025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11.04.2025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11.04.2025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11.04.2025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11.04.2025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11.04.2025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11.04.2025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11.04.2025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11.04.2025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11.04.2025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339510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846448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11.04.2025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win7\Desktop\Promoseed resimler\IMG-20210723-WA0066.jpg"/>
          <p:cNvPicPr>
            <a:picLocks noChangeAspect="1" noChangeArrowheads="1"/>
          </p:cNvPicPr>
          <p:nvPr/>
        </p:nvPicPr>
        <p:blipFill>
          <a:blip r:embed="rId2"/>
          <a:srcRect t="19043" r="8527" b="19970"/>
          <a:stretch>
            <a:fillRect/>
          </a:stretch>
        </p:blipFill>
        <p:spPr bwMode="auto">
          <a:xfrm>
            <a:off x="1285852" y="0"/>
            <a:ext cx="7662982" cy="6812122"/>
          </a:xfrm>
          <a:prstGeom prst="rect">
            <a:avLst/>
          </a:prstGeom>
          <a:noFill/>
        </p:spPr>
      </p:pic>
      <p:sp>
        <p:nvSpPr>
          <p:cNvPr id="9" name="8 Oval"/>
          <p:cNvSpPr/>
          <p:nvPr/>
        </p:nvSpPr>
        <p:spPr>
          <a:xfrm>
            <a:off x="1500166" y="5143512"/>
            <a:ext cx="1143008" cy="107157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i="1" dirty="0"/>
          </a:p>
        </p:txBody>
      </p:sp>
      <p:sp>
        <p:nvSpPr>
          <p:cNvPr id="10" name="9 Oval"/>
          <p:cNvSpPr/>
          <p:nvPr/>
        </p:nvSpPr>
        <p:spPr>
          <a:xfrm>
            <a:off x="5715008" y="2428868"/>
            <a:ext cx="1071570" cy="10001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10 Oval"/>
          <p:cNvSpPr/>
          <p:nvPr/>
        </p:nvSpPr>
        <p:spPr>
          <a:xfrm>
            <a:off x="4000496" y="3143248"/>
            <a:ext cx="1000132" cy="10001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3" name="12 Düz Ok Bağlayıcısı"/>
          <p:cNvCxnSpPr/>
          <p:nvPr/>
        </p:nvCxnSpPr>
        <p:spPr>
          <a:xfrm rot="5400000" flipH="1" flipV="1">
            <a:off x="3286116" y="785794"/>
            <a:ext cx="928694" cy="35719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Düz Ok Bağlayıcısı"/>
          <p:cNvCxnSpPr/>
          <p:nvPr/>
        </p:nvCxnSpPr>
        <p:spPr>
          <a:xfrm flipV="1">
            <a:off x="3929058" y="500042"/>
            <a:ext cx="142876" cy="7143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Metin kutusu"/>
          <p:cNvSpPr txBox="1"/>
          <p:nvPr/>
        </p:nvSpPr>
        <p:spPr>
          <a:xfrm>
            <a:off x="0" y="428604"/>
            <a:ext cx="1357291" cy="193899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tr-TR" sz="2000" b="1" dirty="0"/>
              <a:t>Hıyar/ Kontrol bitkinin sürgünleri üzerindeki çiçek sayısı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win7\Desktop\Promoseed resimler\IMG-20210723-WA0070.jpg"/>
          <p:cNvPicPr>
            <a:picLocks noChangeAspect="1" noChangeArrowheads="1"/>
          </p:cNvPicPr>
          <p:nvPr/>
        </p:nvPicPr>
        <p:blipFill>
          <a:blip r:embed="rId2"/>
          <a:srcRect l="17773" t="14844" r="9492" b="17041"/>
          <a:stretch>
            <a:fillRect/>
          </a:stretch>
        </p:blipFill>
        <p:spPr bwMode="auto">
          <a:xfrm>
            <a:off x="1428728" y="0"/>
            <a:ext cx="7358114" cy="6858000"/>
          </a:xfrm>
          <a:prstGeom prst="rect">
            <a:avLst/>
          </a:prstGeom>
          <a:noFill/>
        </p:spPr>
      </p:pic>
      <p:sp>
        <p:nvSpPr>
          <p:cNvPr id="3" name="2 Metin kutusu"/>
          <p:cNvSpPr txBox="1"/>
          <p:nvPr/>
        </p:nvSpPr>
        <p:spPr>
          <a:xfrm>
            <a:off x="0" y="214290"/>
            <a:ext cx="1357290" cy="230832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tr-TR" b="1" dirty="0"/>
              <a:t>Hıyar/</a:t>
            </a:r>
          </a:p>
          <a:p>
            <a:r>
              <a:rPr lang="tr-TR" b="1" dirty="0"/>
              <a:t>Uygulama sonrası</a:t>
            </a:r>
          </a:p>
          <a:p>
            <a:r>
              <a:rPr lang="tr-TR" b="1" dirty="0"/>
              <a:t>Çiçeklenme sayında  </a:t>
            </a:r>
            <a:r>
              <a:rPr lang="tr-TR" b="1" dirty="0" err="1"/>
              <a:t>daki</a:t>
            </a:r>
            <a:r>
              <a:rPr lang="tr-TR" b="1" dirty="0"/>
              <a:t> artışa olumlu etkisi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win7\Desktop\Promoseed resimler\IMG-20230316-WA0017.jpg"/>
          <p:cNvPicPr>
            <a:picLocks noChangeAspect="1" noChangeArrowheads="1"/>
          </p:cNvPicPr>
          <p:nvPr/>
        </p:nvPicPr>
        <p:blipFill>
          <a:blip r:embed="rId2"/>
          <a:srcRect b="35345"/>
          <a:stretch>
            <a:fillRect/>
          </a:stretch>
        </p:blipFill>
        <p:spPr bwMode="auto">
          <a:xfrm>
            <a:off x="1714480" y="86273"/>
            <a:ext cx="7215214" cy="6771727"/>
          </a:xfrm>
          <a:prstGeom prst="rect">
            <a:avLst/>
          </a:prstGeom>
          <a:noFill/>
        </p:spPr>
      </p:pic>
      <p:sp>
        <p:nvSpPr>
          <p:cNvPr id="3" name="2 Metin kutusu"/>
          <p:cNvSpPr txBox="1"/>
          <p:nvPr/>
        </p:nvSpPr>
        <p:spPr>
          <a:xfrm>
            <a:off x="0" y="214290"/>
            <a:ext cx="1500198" cy="224676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tr-TR" sz="2000" b="1" dirty="0"/>
              <a:t>Yetiştirici serasındaki uygulama sonucunda çiçeklenme ve verim artışı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win7\Desktop\Promoseed resimler\IMG_20210808_102212.jpg"/>
          <p:cNvPicPr>
            <a:picLocks noChangeAspect="1" noChangeArrowheads="1"/>
          </p:cNvPicPr>
          <p:nvPr/>
        </p:nvPicPr>
        <p:blipFill>
          <a:blip r:embed="rId2" cstate="print"/>
          <a:srcRect l="24000" b="18495"/>
          <a:stretch>
            <a:fillRect/>
          </a:stretch>
        </p:blipFill>
        <p:spPr bwMode="auto">
          <a:xfrm>
            <a:off x="1285852" y="-104049"/>
            <a:ext cx="7858148" cy="6962049"/>
          </a:xfrm>
          <a:prstGeom prst="rect">
            <a:avLst/>
          </a:prstGeom>
          <a:noFill/>
        </p:spPr>
      </p:pic>
      <p:cxnSp>
        <p:nvCxnSpPr>
          <p:cNvPr id="5" name="4 Düz Ok Bağlayıcısı"/>
          <p:cNvCxnSpPr/>
          <p:nvPr/>
        </p:nvCxnSpPr>
        <p:spPr>
          <a:xfrm flipV="1">
            <a:off x="4429124" y="3643314"/>
            <a:ext cx="2286016" cy="107157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Metin kutusu"/>
          <p:cNvSpPr txBox="1"/>
          <p:nvPr/>
        </p:nvSpPr>
        <p:spPr>
          <a:xfrm>
            <a:off x="0" y="0"/>
            <a:ext cx="1285852" cy="224676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tr-TR" sz="2000" b="1" dirty="0"/>
              <a:t>Patlıcan /</a:t>
            </a:r>
          </a:p>
          <a:p>
            <a:r>
              <a:rPr lang="tr-TR" sz="2000" b="1" dirty="0"/>
              <a:t>Kontrol bitkideki çiçek sayısı ve bitki gelişimi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win7\Desktop\Promoseed resimler\IMG_20210808_101928.jpg"/>
          <p:cNvPicPr>
            <a:picLocks noChangeAspect="1" noChangeArrowheads="1"/>
          </p:cNvPicPr>
          <p:nvPr/>
        </p:nvPicPr>
        <p:blipFill>
          <a:blip r:embed="rId2" cstate="print"/>
          <a:srcRect l="16072" t="5612" b="13948"/>
          <a:stretch>
            <a:fillRect/>
          </a:stretch>
        </p:blipFill>
        <p:spPr bwMode="auto">
          <a:xfrm>
            <a:off x="1071538" y="-135325"/>
            <a:ext cx="7858180" cy="6993325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</p:pic>
      <p:cxnSp>
        <p:nvCxnSpPr>
          <p:cNvPr id="4" name="3 Düz Ok Bağlayıcısı"/>
          <p:cNvCxnSpPr/>
          <p:nvPr/>
        </p:nvCxnSpPr>
        <p:spPr>
          <a:xfrm flipV="1">
            <a:off x="642910" y="3643314"/>
            <a:ext cx="1571636" cy="28575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Düz Ok Bağlayıcısı"/>
          <p:cNvCxnSpPr/>
          <p:nvPr/>
        </p:nvCxnSpPr>
        <p:spPr>
          <a:xfrm rot="10800000" flipV="1">
            <a:off x="5786446" y="0"/>
            <a:ext cx="1000132" cy="100010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Düz Ok Bağlayıcısı"/>
          <p:cNvCxnSpPr/>
          <p:nvPr/>
        </p:nvCxnSpPr>
        <p:spPr>
          <a:xfrm flipV="1">
            <a:off x="2857488" y="5143512"/>
            <a:ext cx="2071702" cy="135732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Metin kutusu"/>
          <p:cNvSpPr txBox="1"/>
          <p:nvPr/>
        </p:nvSpPr>
        <p:spPr>
          <a:xfrm>
            <a:off x="0" y="0"/>
            <a:ext cx="2428859" cy="163121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tr-TR" sz="2000" b="1" dirty="0"/>
              <a:t>Patlıcan/Uygulama sonrası çiçek sayısında artış ve çiçek renklerinin canlılığı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win7\Desktop\Promoseed resimler\IMG-20210822-WA0017.jpg"/>
          <p:cNvPicPr>
            <a:picLocks noChangeAspect="1" noChangeArrowheads="1"/>
          </p:cNvPicPr>
          <p:nvPr/>
        </p:nvPicPr>
        <p:blipFill>
          <a:blip r:embed="rId2"/>
          <a:srcRect t="6787" b="14844"/>
          <a:stretch>
            <a:fillRect/>
          </a:stretch>
        </p:blipFill>
        <p:spPr bwMode="auto">
          <a:xfrm>
            <a:off x="1928794" y="-24466"/>
            <a:ext cx="7215206" cy="6882466"/>
          </a:xfrm>
          <a:prstGeom prst="rect">
            <a:avLst/>
          </a:prstGeom>
          <a:noFill/>
        </p:spPr>
      </p:pic>
      <p:sp>
        <p:nvSpPr>
          <p:cNvPr id="3" name="2 Metin kutusu"/>
          <p:cNvSpPr txBox="1"/>
          <p:nvPr/>
        </p:nvSpPr>
        <p:spPr>
          <a:xfrm>
            <a:off x="357158" y="214290"/>
            <a:ext cx="1357322" cy="286232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tr-TR" b="1" dirty="0"/>
              <a:t>Patlıcan/ Uygulama sonrası gövde kalınlığının artışı , bitki boyunda artış ve fide gelişim farklılıkları</a:t>
            </a:r>
          </a:p>
        </p:txBody>
      </p:sp>
      <p:cxnSp>
        <p:nvCxnSpPr>
          <p:cNvPr id="5" name="4 Düz Ok Bağlayıcısı"/>
          <p:cNvCxnSpPr/>
          <p:nvPr/>
        </p:nvCxnSpPr>
        <p:spPr>
          <a:xfrm>
            <a:off x="2643174" y="4857760"/>
            <a:ext cx="1285884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Düz Ok Bağlayıcısı"/>
          <p:cNvCxnSpPr/>
          <p:nvPr/>
        </p:nvCxnSpPr>
        <p:spPr>
          <a:xfrm>
            <a:off x="7072330" y="5000636"/>
            <a:ext cx="642942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Oval"/>
          <p:cNvSpPr/>
          <p:nvPr/>
        </p:nvSpPr>
        <p:spPr>
          <a:xfrm>
            <a:off x="2000232" y="5072074"/>
            <a:ext cx="3857652" cy="17859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Metin kutusu"/>
          <p:cNvSpPr txBox="1"/>
          <p:nvPr/>
        </p:nvSpPr>
        <p:spPr>
          <a:xfrm>
            <a:off x="6000760" y="5072074"/>
            <a:ext cx="971741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tr-TR" sz="2000" b="1" dirty="0"/>
              <a:t>Kontrol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C:\Users\win7\AppData\Local\Temp\Rar$DRa1964.9193\IMG_20220503_092339.jpg"/>
          <p:cNvPicPr/>
          <p:nvPr/>
        </p:nvPicPr>
        <p:blipFill>
          <a:blip r:embed="rId2" cstate="print"/>
          <a:srcRect l="4527" r="32832"/>
          <a:stretch>
            <a:fillRect/>
          </a:stretch>
        </p:blipFill>
        <p:spPr bwMode="auto">
          <a:xfrm rot="5400000">
            <a:off x="1321583" y="-892987"/>
            <a:ext cx="5429264" cy="721523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" name="2 Resim" descr="C:\Users\win7\AppData\Local\Temp\Rar$DRa6216.4467\IMG_20220430_112053.jpg"/>
          <p:cNvPicPr/>
          <p:nvPr/>
        </p:nvPicPr>
        <p:blipFill>
          <a:blip r:embed="rId3" cstate="print"/>
          <a:srcRect l="7467" t="54599" r="27504"/>
          <a:stretch>
            <a:fillRect/>
          </a:stretch>
        </p:blipFill>
        <p:spPr bwMode="auto">
          <a:xfrm>
            <a:off x="2214546" y="3714752"/>
            <a:ext cx="3357586" cy="292895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5857884" y="3571876"/>
            <a:ext cx="1714512" cy="50006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r-T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b)</a:t>
            </a:r>
            <a:r>
              <a:rPr lang="tr-TR" sz="2000" dirty="0">
                <a:latin typeface="Calibri" pitchFamily="34" charset="0"/>
                <a:cs typeface="Arial" pitchFamily="34" charset="0"/>
              </a:rPr>
              <a:t>K</a:t>
            </a:r>
            <a:r>
              <a:rPr kumimoji="0" lang="tr-T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ontrol</a:t>
            </a:r>
            <a:endParaRPr kumimoji="0" lang="tr-T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Oval 3"/>
          <p:cNvSpPr>
            <a:spLocks noChangeArrowheads="1"/>
          </p:cNvSpPr>
          <p:nvPr/>
        </p:nvSpPr>
        <p:spPr bwMode="auto">
          <a:xfrm>
            <a:off x="857224" y="3143248"/>
            <a:ext cx="642941" cy="642941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r-T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A</a:t>
            </a:r>
            <a:endParaRPr kumimoji="0" lang="tr-T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Oval 4"/>
          <p:cNvSpPr>
            <a:spLocks noChangeArrowheads="1"/>
          </p:cNvSpPr>
          <p:nvPr/>
        </p:nvSpPr>
        <p:spPr bwMode="auto">
          <a:xfrm>
            <a:off x="4714876" y="5286388"/>
            <a:ext cx="714380" cy="71438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r-T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B</a:t>
            </a:r>
            <a:endParaRPr kumimoji="0" lang="tr-T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Metin kutusu"/>
          <p:cNvSpPr txBox="1"/>
          <p:nvPr/>
        </p:nvSpPr>
        <p:spPr>
          <a:xfrm>
            <a:off x="5929322" y="5643578"/>
            <a:ext cx="2786082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tr-TR" b="1" dirty="0"/>
              <a:t>A/ B </a:t>
            </a:r>
            <a:r>
              <a:rPr lang="tr-TR" b="1" dirty="0" err="1"/>
              <a:t>mikrobiyal</a:t>
            </a:r>
            <a:r>
              <a:rPr lang="tr-TR" b="1" dirty="0"/>
              <a:t> uygulama Tohum çimlenmedeki etkisi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win7\Desktop\Promoseed resimler\IMG-20220515-WA0010.jpg"/>
          <p:cNvPicPr>
            <a:picLocks noChangeAspect="1" noChangeArrowheads="1"/>
          </p:cNvPicPr>
          <p:nvPr/>
        </p:nvPicPr>
        <p:blipFill>
          <a:blip r:embed="rId2"/>
          <a:srcRect t="4210" r="4285"/>
          <a:stretch>
            <a:fillRect/>
          </a:stretch>
        </p:blipFill>
        <p:spPr bwMode="auto">
          <a:xfrm>
            <a:off x="4357654" y="0"/>
            <a:ext cx="4786346" cy="6858000"/>
          </a:xfrm>
          <a:prstGeom prst="rect">
            <a:avLst/>
          </a:prstGeom>
          <a:noFill/>
        </p:spPr>
      </p:pic>
      <p:pic>
        <p:nvPicPr>
          <p:cNvPr id="3" name="Picture 2" descr="C:\Users\win7\Desktop\Promoseed resimler\IMG-20220515-WA0019.jpg"/>
          <p:cNvPicPr>
            <a:picLocks noChangeAspect="1" noChangeArrowheads="1"/>
          </p:cNvPicPr>
          <p:nvPr/>
        </p:nvPicPr>
        <p:blipFill>
          <a:blip r:embed="rId3"/>
          <a:srcRect t="8510"/>
          <a:stretch>
            <a:fillRect/>
          </a:stretch>
        </p:blipFill>
        <p:spPr bwMode="auto">
          <a:xfrm>
            <a:off x="-428660" y="0"/>
            <a:ext cx="4786346" cy="6858000"/>
          </a:xfrm>
          <a:prstGeom prst="rect">
            <a:avLst/>
          </a:prstGeom>
          <a:noFill/>
        </p:spPr>
      </p:pic>
      <p:sp>
        <p:nvSpPr>
          <p:cNvPr id="4" name="3 Metin kutusu"/>
          <p:cNvSpPr txBox="1"/>
          <p:nvPr/>
        </p:nvSpPr>
        <p:spPr>
          <a:xfrm>
            <a:off x="214282" y="6143644"/>
            <a:ext cx="110363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tr-TR" b="1" dirty="0"/>
              <a:t>KONTROL</a:t>
            </a:r>
          </a:p>
        </p:txBody>
      </p:sp>
      <p:sp>
        <p:nvSpPr>
          <p:cNvPr id="5" name="4 Metin kutusu"/>
          <p:cNvSpPr txBox="1"/>
          <p:nvPr/>
        </p:nvSpPr>
        <p:spPr>
          <a:xfrm>
            <a:off x="4500562" y="6143644"/>
            <a:ext cx="416280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tr-TR" b="1" dirty="0"/>
              <a:t>Buğday/uygulama sonrası çıkış yoğunluğu</a:t>
            </a:r>
          </a:p>
        </p:txBody>
      </p:sp>
      <p:cxnSp>
        <p:nvCxnSpPr>
          <p:cNvPr id="7" name="6 Düz Bağlayıcı"/>
          <p:cNvCxnSpPr/>
          <p:nvPr/>
        </p:nvCxnSpPr>
        <p:spPr>
          <a:xfrm rot="5400000">
            <a:off x="929480" y="3428206"/>
            <a:ext cx="6858000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>
            <a:extLst>
              <a:ext uri="{FF2B5EF4-FFF2-40B4-BE49-F238E27FC236}">
                <a16:creationId xmlns:a16="http://schemas.microsoft.com/office/drawing/2014/main" id="{2D36B32C-64E9-4746-8B23-9B0E2DEADB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99"/>
          <a:stretch/>
        </p:blipFill>
        <p:spPr bwMode="auto">
          <a:xfrm>
            <a:off x="1071538" y="571480"/>
            <a:ext cx="7050371" cy="4706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0">
            <a:extLst>
              <a:ext uri="{FF2B5EF4-FFF2-40B4-BE49-F238E27FC236}">
                <a16:creationId xmlns:a16="http://schemas.microsoft.com/office/drawing/2014/main" id="{5368BD2B-64A7-4FF9-AA1D-F4B7941420B4}"/>
              </a:ext>
            </a:extLst>
          </p:cNvPr>
          <p:cNvSpPr txBox="1"/>
          <p:nvPr/>
        </p:nvSpPr>
        <p:spPr>
          <a:xfrm>
            <a:off x="1214414" y="1785926"/>
            <a:ext cx="3481397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tr-TR" altLang="ko-KR" sz="2000" b="1" dirty="0">
                <a:cs typeface="Arial" pitchFamily="34" charset="0"/>
              </a:rPr>
              <a:t>Uygulama yapılmamış arpa</a:t>
            </a:r>
            <a:endParaRPr lang="en-US" altLang="ko-KR" sz="2000" b="1" dirty="0">
              <a:cs typeface="Arial" pitchFamily="34" charset="0"/>
            </a:endParaRPr>
          </a:p>
        </p:txBody>
      </p:sp>
      <p:sp>
        <p:nvSpPr>
          <p:cNvPr id="4" name="TextBox 20">
            <a:extLst>
              <a:ext uri="{FF2B5EF4-FFF2-40B4-BE49-F238E27FC236}">
                <a16:creationId xmlns:a16="http://schemas.microsoft.com/office/drawing/2014/main" id="{5368BD2B-64A7-4FF9-AA1D-F4B7941420B4}"/>
              </a:ext>
            </a:extLst>
          </p:cNvPr>
          <p:cNvSpPr txBox="1"/>
          <p:nvPr/>
        </p:nvSpPr>
        <p:spPr>
          <a:xfrm>
            <a:off x="4786315" y="1785926"/>
            <a:ext cx="2928958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tr-TR" altLang="ko-KR" sz="2000" b="1" dirty="0">
                <a:cs typeface="Arial" pitchFamily="34" charset="0"/>
              </a:rPr>
              <a:t>Uygulama yapılmış arpa</a:t>
            </a:r>
            <a:endParaRPr lang="en-US" altLang="ko-KR" sz="2000" b="1" dirty="0">
              <a:cs typeface="Arial" pitchFamily="34" charset="0"/>
            </a:endParaRPr>
          </a:p>
        </p:txBody>
      </p:sp>
      <p:cxnSp>
        <p:nvCxnSpPr>
          <p:cNvPr id="6" name="5 Düz Bağlayıcı"/>
          <p:cNvCxnSpPr/>
          <p:nvPr/>
        </p:nvCxnSpPr>
        <p:spPr>
          <a:xfrm rot="16200000" flipH="1">
            <a:off x="3143240" y="3429000"/>
            <a:ext cx="3429024" cy="14287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win7\Desktop\Promoseed resimler\IMG-20230316-WA0024.jpg"/>
          <p:cNvPicPr>
            <a:picLocks noChangeAspect="1" noChangeArrowheads="1"/>
          </p:cNvPicPr>
          <p:nvPr/>
        </p:nvPicPr>
        <p:blipFill>
          <a:blip r:embed="rId2"/>
          <a:srcRect t="42969" b="22343"/>
          <a:stretch>
            <a:fillRect/>
          </a:stretch>
        </p:blipFill>
        <p:spPr bwMode="auto">
          <a:xfrm>
            <a:off x="285720" y="285728"/>
            <a:ext cx="8591550" cy="5286412"/>
          </a:xfrm>
          <a:prstGeom prst="rect">
            <a:avLst/>
          </a:prstGeom>
          <a:noFill/>
        </p:spPr>
      </p:pic>
      <p:sp>
        <p:nvSpPr>
          <p:cNvPr id="3" name="2 Metin kutusu"/>
          <p:cNvSpPr txBox="1"/>
          <p:nvPr/>
        </p:nvSpPr>
        <p:spPr>
          <a:xfrm>
            <a:off x="6357950" y="5643578"/>
            <a:ext cx="1648656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tr-TR" b="1" dirty="0"/>
              <a:t>KONTROL BİTKİ</a:t>
            </a:r>
          </a:p>
        </p:txBody>
      </p:sp>
      <p:sp>
        <p:nvSpPr>
          <p:cNvPr id="4" name="3 Metin kutusu"/>
          <p:cNvSpPr txBox="1"/>
          <p:nvPr/>
        </p:nvSpPr>
        <p:spPr>
          <a:xfrm>
            <a:off x="214282" y="5715016"/>
            <a:ext cx="4857784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tr-TR" b="1" dirty="0"/>
              <a:t>ŞEKER PANCARI/UYGULAMA YAPILMIŞ BİTKİDE BOY VE BAŞ ÇAPI ARTIŞI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bakteri konum ve resimler\3. hafta değerlendirme 9-4-2\IMG_20210725_111320.jpg"/>
          <p:cNvPicPr>
            <a:picLocks noChangeAspect="1" noChangeArrowheads="1"/>
          </p:cNvPicPr>
          <p:nvPr/>
        </p:nvPicPr>
        <p:blipFill>
          <a:blip r:embed="rId2" cstate="print"/>
          <a:srcRect t="10791" b="14615"/>
          <a:stretch>
            <a:fillRect/>
          </a:stretch>
        </p:blipFill>
        <p:spPr bwMode="auto">
          <a:xfrm>
            <a:off x="1785918" y="-66462"/>
            <a:ext cx="7358082" cy="6924462"/>
          </a:xfrm>
          <a:prstGeom prst="rect">
            <a:avLst/>
          </a:prstGeom>
          <a:noFill/>
        </p:spPr>
      </p:pic>
      <p:sp>
        <p:nvSpPr>
          <p:cNvPr id="3" name="2 Oval"/>
          <p:cNvSpPr/>
          <p:nvPr/>
        </p:nvSpPr>
        <p:spPr>
          <a:xfrm>
            <a:off x="4643438" y="357166"/>
            <a:ext cx="2000264" cy="157163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3 Oval"/>
          <p:cNvSpPr/>
          <p:nvPr/>
        </p:nvSpPr>
        <p:spPr>
          <a:xfrm>
            <a:off x="3143240" y="3214686"/>
            <a:ext cx="2071702" cy="200026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 Metin kutusu"/>
          <p:cNvSpPr txBox="1"/>
          <p:nvPr/>
        </p:nvSpPr>
        <p:spPr>
          <a:xfrm>
            <a:off x="0" y="0"/>
            <a:ext cx="1643074" cy="203132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tr-TR" b="1" dirty="0"/>
              <a:t>DOMATES/ KARABACAK çeşidinde kontrol </a:t>
            </a:r>
            <a:r>
              <a:rPr lang="tr-TR" b="1" dirty="0" err="1"/>
              <a:t>birkideki</a:t>
            </a:r>
            <a:r>
              <a:rPr lang="tr-TR" b="1" dirty="0"/>
              <a:t> çiçek ve meyve durumu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bakteri konum ve resimler\3. hafta değerlendirme 9-4-2\IMG_20210725_111150.jpg"/>
          <p:cNvPicPr>
            <a:picLocks noChangeAspect="1" noChangeArrowheads="1"/>
          </p:cNvPicPr>
          <p:nvPr/>
        </p:nvPicPr>
        <p:blipFill>
          <a:blip r:embed="rId2" cstate="print"/>
          <a:srcRect b="9434"/>
          <a:stretch>
            <a:fillRect/>
          </a:stretch>
        </p:blipFill>
        <p:spPr bwMode="auto">
          <a:xfrm>
            <a:off x="1428728" y="0"/>
            <a:ext cx="7715271" cy="6858000"/>
          </a:xfrm>
          <a:prstGeom prst="rect">
            <a:avLst/>
          </a:prstGeom>
          <a:noFill/>
        </p:spPr>
      </p:pic>
      <p:sp>
        <p:nvSpPr>
          <p:cNvPr id="3" name="2 Oval"/>
          <p:cNvSpPr/>
          <p:nvPr/>
        </p:nvSpPr>
        <p:spPr>
          <a:xfrm>
            <a:off x="4000496" y="2571744"/>
            <a:ext cx="3714776" cy="300039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3 Oval"/>
          <p:cNvSpPr/>
          <p:nvPr/>
        </p:nvSpPr>
        <p:spPr>
          <a:xfrm>
            <a:off x="1785918" y="428604"/>
            <a:ext cx="928694" cy="10001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Metin kutusu"/>
          <p:cNvSpPr txBox="1"/>
          <p:nvPr/>
        </p:nvSpPr>
        <p:spPr>
          <a:xfrm>
            <a:off x="0" y="0"/>
            <a:ext cx="1428728" cy="230832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tr-TR" b="1" dirty="0"/>
              <a:t>Uygulama yapılmış bitkide </a:t>
            </a:r>
            <a:r>
              <a:rPr lang="tr-TR" b="1" dirty="0" err="1"/>
              <a:t>kotrole</a:t>
            </a:r>
            <a:r>
              <a:rPr lang="tr-TR" b="1" dirty="0"/>
              <a:t> göre  meyve büyüklüğü ve sayısında artış</a:t>
            </a:r>
          </a:p>
        </p:txBody>
      </p:sp>
      <p:sp>
        <p:nvSpPr>
          <p:cNvPr id="7" name="6 Oval"/>
          <p:cNvSpPr/>
          <p:nvPr/>
        </p:nvSpPr>
        <p:spPr>
          <a:xfrm>
            <a:off x="3000364" y="642918"/>
            <a:ext cx="914400" cy="914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win7\Desktop\kovalı 2022 deneme resimleri\eylül ekim2022\IMG_20220925_1335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0"/>
            <a:ext cx="6929454" cy="6953299"/>
          </a:xfrm>
          <a:prstGeom prst="rect">
            <a:avLst/>
          </a:prstGeom>
          <a:noFill/>
        </p:spPr>
      </p:pic>
      <p:sp>
        <p:nvSpPr>
          <p:cNvPr id="3" name="2 Metin kutusu"/>
          <p:cNvSpPr txBox="1"/>
          <p:nvPr/>
        </p:nvSpPr>
        <p:spPr>
          <a:xfrm>
            <a:off x="214282" y="214290"/>
            <a:ext cx="1357322" cy="34163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tr-TR" b="1" dirty="0"/>
              <a:t>ÖN ÇALIŞMA:</a:t>
            </a:r>
          </a:p>
          <a:p>
            <a:r>
              <a:rPr lang="tr-TR" b="1" dirty="0"/>
              <a:t>Uygulama denemesi yapılmış brokoli bitkisinde baş çapı </a:t>
            </a:r>
            <a:r>
              <a:rPr lang="tr-TR" b="1" dirty="0" err="1"/>
              <a:t>genişiğinin</a:t>
            </a:r>
            <a:r>
              <a:rPr lang="tr-TR" b="1" dirty="0"/>
              <a:t> artışı (arazi uygulaması yapılacaktır)</a:t>
            </a:r>
          </a:p>
        </p:txBody>
      </p:sp>
      <p:cxnSp>
        <p:nvCxnSpPr>
          <p:cNvPr id="5" name="4 Düz Bağlayıcı"/>
          <p:cNvCxnSpPr>
            <a:stCxn id="15362" idx="1"/>
            <a:endCxn id="15362" idx="3"/>
          </p:cNvCxnSpPr>
          <p:nvPr/>
        </p:nvCxnSpPr>
        <p:spPr>
          <a:xfrm rot="10800000" flipH="1">
            <a:off x="2214546" y="3476650"/>
            <a:ext cx="6929454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Metin kutusu"/>
          <p:cNvSpPr txBox="1"/>
          <p:nvPr/>
        </p:nvSpPr>
        <p:spPr>
          <a:xfrm>
            <a:off x="2500298" y="285728"/>
            <a:ext cx="150019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400" b="1" dirty="0"/>
              <a:t>Kontrol</a:t>
            </a:r>
          </a:p>
        </p:txBody>
      </p:sp>
      <p:sp>
        <p:nvSpPr>
          <p:cNvPr id="8" name="7 Metin kutusu"/>
          <p:cNvSpPr txBox="1"/>
          <p:nvPr/>
        </p:nvSpPr>
        <p:spPr>
          <a:xfrm>
            <a:off x="2357422" y="3643314"/>
            <a:ext cx="150019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400" b="1" dirty="0"/>
              <a:t>Uygulama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74">
            <a:extLst>
              <a:ext uri="{FF2B5EF4-FFF2-40B4-BE49-F238E27FC236}">
                <a16:creationId xmlns:a16="http://schemas.microsoft.com/office/drawing/2014/main" id="{338B6027-D9C0-4B5B-93A1-569511F242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752" b="6398"/>
          <a:stretch/>
        </p:blipFill>
        <p:spPr>
          <a:xfrm>
            <a:off x="214282" y="1000108"/>
            <a:ext cx="4214843" cy="49006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Resim 73">
            <a:extLst>
              <a:ext uri="{FF2B5EF4-FFF2-40B4-BE49-F238E27FC236}">
                <a16:creationId xmlns:a16="http://schemas.microsoft.com/office/drawing/2014/main" id="{07E025DD-7CD7-429B-BD77-3DDF7EF9773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9343" y="1000108"/>
            <a:ext cx="4784658" cy="4929222"/>
          </a:xfrm>
          <a:prstGeom prst="rect">
            <a:avLst/>
          </a:prstGeom>
        </p:spPr>
      </p:pic>
      <p:sp>
        <p:nvSpPr>
          <p:cNvPr id="7" name="6 Metin kutusu"/>
          <p:cNvSpPr txBox="1"/>
          <p:nvPr/>
        </p:nvSpPr>
        <p:spPr>
          <a:xfrm>
            <a:off x="1785918" y="6143644"/>
            <a:ext cx="5154424" cy="40011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tr-TR" sz="2000" b="1" dirty="0"/>
              <a:t>Marul bitkisi kontrol ve uygulama bitki gelişimi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 33">
            <a:extLst>
              <a:ext uri="{FF2B5EF4-FFF2-40B4-BE49-F238E27FC236}">
                <a16:creationId xmlns:a16="http://schemas.microsoft.com/office/drawing/2014/main" id="{5C8FECE7-EAF3-421D-B80D-9D8CF44EC98B}"/>
              </a:ext>
            </a:extLst>
          </p:cNvPr>
          <p:cNvGrpSpPr/>
          <p:nvPr/>
        </p:nvGrpSpPr>
        <p:grpSpPr>
          <a:xfrm>
            <a:off x="3819288" y="0"/>
            <a:ext cx="5324712" cy="4694225"/>
            <a:chOff x="7042054" y="1940406"/>
            <a:chExt cx="4344471" cy="2942855"/>
          </a:xfrm>
        </p:grpSpPr>
        <p:pic>
          <p:nvPicPr>
            <p:cNvPr id="7" name="Resim 34">
              <a:extLst>
                <a:ext uri="{FF2B5EF4-FFF2-40B4-BE49-F238E27FC236}">
                  <a16:creationId xmlns:a16="http://schemas.microsoft.com/office/drawing/2014/main" id="{A77E7EC9-ECD2-486D-A97E-3A7D99898F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0111" b="18815"/>
            <a:stretch/>
          </p:blipFill>
          <p:spPr>
            <a:xfrm>
              <a:off x="7042054" y="1940406"/>
              <a:ext cx="4344471" cy="2942855"/>
            </a:xfrm>
            <a:prstGeom prst="rect">
              <a:avLst/>
            </a:prstGeom>
          </p:spPr>
        </p:pic>
        <p:cxnSp>
          <p:nvCxnSpPr>
            <p:cNvPr id="8" name="Düz Ok Bağlayıcısı 36">
              <a:extLst>
                <a:ext uri="{FF2B5EF4-FFF2-40B4-BE49-F238E27FC236}">
                  <a16:creationId xmlns:a16="http://schemas.microsoft.com/office/drawing/2014/main" id="{28376B78-A894-4E98-A7E9-AC02E1625182}"/>
                </a:ext>
              </a:extLst>
            </p:cNvPr>
            <p:cNvCxnSpPr>
              <a:cxnSpLocks/>
            </p:cNvCxnSpPr>
            <p:nvPr/>
          </p:nvCxnSpPr>
          <p:spPr>
            <a:xfrm>
              <a:off x="7804034" y="2774160"/>
              <a:ext cx="788445" cy="24400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Düz Ok Bağlayıcısı 37">
              <a:extLst>
                <a:ext uri="{FF2B5EF4-FFF2-40B4-BE49-F238E27FC236}">
                  <a16:creationId xmlns:a16="http://schemas.microsoft.com/office/drawing/2014/main" id="{59B80916-2D1D-4654-B4CE-3AEB47B4A7F6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10797495" y="2701753"/>
              <a:ext cx="557781" cy="13340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2">
            <a:extLst>
              <a:ext uri="{FF2B5EF4-FFF2-40B4-BE49-F238E27FC236}">
                <a16:creationId xmlns:a16="http://schemas.microsoft.com/office/drawing/2014/main" id="{BEF43140-EA5F-3042-A59E-33299CFC2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32" r="32646"/>
          <a:stretch>
            <a:fillRect/>
          </a:stretch>
        </p:blipFill>
        <p:spPr bwMode="auto">
          <a:xfrm>
            <a:off x="0" y="0"/>
            <a:ext cx="4429124" cy="4714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12 Metin kutusu"/>
          <p:cNvSpPr txBox="1"/>
          <p:nvPr/>
        </p:nvSpPr>
        <p:spPr>
          <a:xfrm>
            <a:off x="214282" y="214290"/>
            <a:ext cx="2540824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Biberde uygulama bitkisi</a:t>
            </a:r>
          </a:p>
        </p:txBody>
      </p:sp>
      <p:sp>
        <p:nvSpPr>
          <p:cNvPr id="14" name="13 Metin kutusu"/>
          <p:cNvSpPr txBox="1"/>
          <p:nvPr/>
        </p:nvSpPr>
        <p:spPr>
          <a:xfrm>
            <a:off x="3000364" y="4214818"/>
            <a:ext cx="1024639" cy="400110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</a:rPr>
              <a:t>Kontrol</a:t>
            </a:r>
            <a:r>
              <a:rPr lang="tr-TR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14 Metin kutusu"/>
          <p:cNvSpPr txBox="1"/>
          <p:nvPr/>
        </p:nvSpPr>
        <p:spPr>
          <a:xfrm>
            <a:off x="4643438" y="3929066"/>
            <a:ext cx="4214810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tr-TR" b="1" dirty="0"/>
              <a:t>Havuç / uygulama yapılmış tohumların kontrole göre erken ve daha öce gelişimi</a:t>
            </a:r>
          </a:p>
        </p:txBody>
      </p:sp>
      <p:cxnSp>
        <p:nvCxnSpPr>
          <p:cNvPr id="17" name="16 Düz Bağlayıcı"/>
          <p:cNvCxnSpPr/>
          <p:nvPr/>
        </p:nvCxnSpPr>
        <p:spPr>
          <a:xfrm rot="5400000">
            <a:off x="285732" y="1285872"/>
            <a:ext cx="4643446" cy="207170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507ED6BE-4897-45AD-9403-04D3CAD9F2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57422" y="214290"/>
            <a:ext cx="4143403" cy="724247"/>
          </a:xfrm>
        </p:spPr>
        <p:txBody>
          <a:bodyPr>
            <a:noAutofit/>
          </a:bodyPr>
          <a:lstStyle/>
          <a:p>
            <a:r>
              <a:rPr lang="tr-TR" sz="2400" dirty="0"/>
              <a:t>Gül /Çelik köklenmesine etkisi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6382C324-ABFD-48E6-A153-FAD1AC1E4B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842" t="45833" r="42132" b="15229"/>
          <a:stretch/>
        </p:blipFill>
        <p:spPr>
          <a:xfrm>
            <a:off x="285720" y="1000108"/>
            <a:ext cx="3665101" cy="5625512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BBBDEA58-398B-44EF-B2DA-762A8CE435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634" t="45328" r="41658" b="13073"/>
          <a:stretch/>
        </p:blipFill>
        <p:spPr>
          <a:xfrm>
            <a:off x="5000628" y="926773"/>
            <a:ext cx="3605468" cy="5432133"/>
          </a:xfrm>
          <a:prstGeom prst="rect">
            <a:avLst/>
          </a:prstGeom>
        </p:spPr>
      </p:pic>
      <p:sp>
        <p:nvSpPr>
          <p:cNvPr id="8" name="TextBox 32">
            <a:extLst>
              <a:ext uri="{FF2B5EF4-FFF2-40B4-BE49-F238E27FC236}">
                <a16:creationId xmlns:a16="http://schemas.microsoft.com/office/drawing/2014/main" id="{625298E1-D2E0-412B-B131-D98F5071ABD3}"/>
              </a:ext>
            </a:extLst>
          </p:cNvPr>
          <p:cNvSpPr txBox="1"/>
          <p:nvPr/>
        </p:nvSpPr>
        <p:spPr>
          <a:xfrm>
            <a:off x="5500694" y="6215083"/>
            <a:ext cx="2603332" cy="642918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altLang="ko-KR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Bac</a:t>
            </a:r>
            <a:r>
              <a:rPr lang="tr-TR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-OMET uygulanmış</a:t>
            </a:r>
          </a:p>
        </p:txBody>
      </p:sp>
      <p:sp>
        <p:nvSpPr>
          <p:cNvPr id="9" name="TextBox 32">
            <a:extLst>
              <a:ext uri="{FF2B5EF4-FFF2-40B4-BE49-F238E27FC236}">
                <a16:creationId xmlns:a16="http://schemas.microsoft.com/office/drawing/2014/main" id="{F66DDFEF-B3A6-4C99-B076-6E43A2F43BF6}"/>
              </a:ext>
            </a:extLst>
          </p:cNvPr>
          <p:cNvSpPr txBox="1"/>
          <p:nvPr/>
        </p:nvSpPr>
        <p:spPr>
          <a:xfrm>
            <a:off x="1906043" y="5399668"/>
            <a:ext cx="21032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Kontrol</a:t>
            </a:r>
          </a:p>
        </p:txBody>
      </p:sp>
      <p:sp>
        <p:nvSpPr>
          <p:cNvPr id="10" name="TextBox 32">
            <a:extLst>
              <a:ext uri="{FF2B5EF4-FFF2-40B4-BE49-F238E27FC236}">
                <a16:creationId xmlns:a16="http://schemas.microsoft.com/office/drawing/2014/main" id="{625298E1-D2E0-412B-B131-D98F5071ABD3}"/>
              </a:ext>
            </a:extLst>
          </p:cNvPr>
          <p:cNvSpPr txBox="1"/>
          <p:nvPr/>
        </p:nvSpPr>
        <p:spPr>
          <a:xfrm>
            <a:off x="1000100" y="6488668"/>
            <a:ext cx="2603332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kontrol</a:t>
            </a:r>
          </a:p>
        </p:txBody>
      </p:sp>
    </p:spTree>
    <p:extLst>
      <p:ext uri="{BB962C8B-B14F-4D97-AF65-F5344CB8AC3E}">
        <p14:creationId xmlns:p14="http://schemas.microsoft.com/office/powerpoint/2010/main" val="271179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win7\AppData\Local\Temp\Rar$DRa7644.14455\emel\WhatsApp Image 2022-03-19 at 5.48.42 PM.jpeg"/>
          <p:cNvPicPr>
            <a:picLocks noChangeAspect="1" noChangeArrowheads="1"/>
          </p:cNvPicPr>
          <p:nvPr/>
        </p:nvPicPr>
        <p:blipFill>
          <a:blip r:embed="rId2"/>
          <a:srcRect b="882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win7\AppData\Local\Temp\Rar$DRa7644.19593\emel\WhatsApp Image 2022-03-28 at 1.09.36 PM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win7\AppData\Local\Temp\Rar$DRa7644.25308\emel\WhatsApp Image 2022-03-28 at 12.11.45 PM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win7\AppData\Local\Temp\Rar$DRa7644.32259\emel\WhatsApp Image 2022-03-28 at 12.11.46 PM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172</Words>
  <Application>Microsoft Office PowerPoint</Application>
  <PresentationFormat>Ekran Gösterisi (4:3)</PresentationFormat>
  <Paragraphs>34</Paragraphs>
  <Slides>20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3" baseType="lpstr">
      <vt:lpstr>Arial</vt:lpstr>
      <vt:lpstr>Calibri</vt:lpstr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ÜNLÜ</dc:creator>
  <cp:lastModifiedBy>Alp Arslan Kırkpınar</cp:lastModifiedBy>
  <cp:revision>26</cp:revision>
  <dcterms:modified xsi:type="dcterms:W3CDTF">2025-04-11T00:09:17Z</dcterms:modified>
</cp:coreProperties>
</file>